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7" r:id="rId2"/>
    <p:sldId id="258" r:id="rId3"/>
    <p:sldId id="269" r:id="rId4"/>
    <p:sldId id="270" r:id="rId5"/>
    <p:sldId id="271" r:id="rId6"/>
    <p:sldId id="264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3" r:id="rId15"/>
    <p:sldId id="268" r:id="rId16"/>
    <p:sldId id="25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10" y="6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44;&#1072;&#1085;&#1080;&#1080;&#1083;_&#1055;&#1088;&#1086;&#1077;&#1082;&#1090;\&#1058;&#1072;&#1073;&#1083;&#1080;&#1094;&#1099;%20&#1088;&#1072;&#1089;&#1095;&#1077;&#1090;&#1086;&#1074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капитала </a:t>
            </a:r>
          </a:p>
          <a:p>
            <a: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(Простой процент)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Лет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Лист1!$A$2:$A$11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0C-403F-AF9C-4E5FF200F360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Сумма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Лист1!$B$2:$B$11</c:f>
              <c:numCache>
                <c:formatCode>#,##0</c:formatCode>
                <c:ptCount val="10"/>
                <c:pt idx="0">
                  <c:v>60000</c:v>
                </c:pt>
                <c:pt idx="1">
                  <c:v>70000</c:v>
                </c:pt>
                <c:pt idx="2">
                  <c:v>80000</c:v>
                </c:pt>
                <c:pt idx="3">
                  <c:v>90000</c:v>
                </c:pt>
                <c:pt idx="4">
                  <c:v>100000</c:v>
                </c:pt>
                <c:pt idx="5">
                  <c:v>110000</c:v>
                </c:pt>
                <c:pt idx="6">
                  <c:v>120000</c:v>
                </c:pt>
                <c:pt idx="7">
                  <c:v>130000</c:v>
                </c:pt>
                <c:pt idx="8">
                  <c:v>140000</c:v>
                </c:pt>
                <c:pt idx="9">
                  <c:v>150000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0C-403F-AF9C-4E5FF200F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1153656"/>
        <c:axId val="471154312"/>
      </c:lineChart>
      <c:catAx>
        <c:axId val="47115365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154312"/>
        <c:crosses val="autoZero"/>
        <c:auto val="1"/>
        <c:lblAlgn val="ctr"/>
        <c:lblOffset val="100"/>
        <c:noMultiLvlLbl val="0"/>
      </c:catAx>
      <c:valAx>
        <c:axId val="47115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153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капитала </a:t>
            </a:r>
          </a:p>
          <a:p>
            <a:pPr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(Сложный процент)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912355555555555"/>
          <c:y val="0.16815973597359735"/>
          <c:w val="0.84983200000000003"/>
          <c:h val="0.76701782178217837"/>
        </c:manualLayout>
      </c:layout>
      <c:lineChart>
        <c:grouping val="standard"/>
        <c:varyColors val="0"/>
        <c:ser>
          <c:idx val="0"/>
          <c:order val="0"/>
          <c:tx>
            <c:strRef>
              <c:f>Лист2!$A$1</c:f>
              <c:strCache>
                <c:ptCount val="1"/>
                <c:pt idx="0">
                  <c:v>Лет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Лист2!$A$2:$A$11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3-4B3F-8A4C-2AE958A1B931}"/>
            </c:ext>
          </c:extLst>
        </c:ser>
        <c:ser>
          <c:idx val="1"/>
          <c:order val="1"/>
          <c:tx>
            <c:strRef>
              <c:f>Лист2!$B$1</c:f>
              <c:strCache>
                <c:ptCount val="1"/>
                <c:pt idx="0">
                  <c:v>Сумма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Лист2!$B$2:$B$11</c:f>
              <c:numCache>
                <c:formatCode>#,##0</c:formatCode>
                <c:ptCount val="10"/>
                <c:pt idx="0">
                  <c:v>60000</c:v>
                </c:pt>
                <c:pt idx="1">
                  <c:v>72000</c:v>
                </c:pt>
                <c:pt idx="2">
                  <c:v>86400</c:v>
                </c:pt>
                <c:pt idx="3">
                  <c:v>103680</c:v>
                </c:pt>
                <c:pt idx="4">
                  <c:v>124416</c:v>
                </c:pt>
                <c:pt idx="5">
                  <c:v>149299</c:v>
                </c:pt>
                <c:pt idx="6">
                  <c:v>179159</c:v>
                </c:pt>
                <c:pt idx="7">
                  <c:v>214991</c:v>
                </c:pt>
                <c:pt idx="8">
                  <c:v>257989</c:v>
                </c:pt>
                <c:pt idx="9">
                  <c:v>309587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43-4B3F-8A4C-2AE958A1B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4738104"/>
        <c:axId val="334739744"/>
      </c:lineChart>
      <c:catAx>
        <c:axId val="3347381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4739744"/>
        <c:crosses val="autoZero"/>
        <c:auto val="1"/>
        <c:lblAlgn val="ctr"/>
        <c:lblOffset val="100"/>
        <c:noMultiLvlLbl val="0"/>
      </c:catAx>
      <c:valAx>
        <c:axId val="33473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4738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Лист4!$A$1:$A$12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Лист4!$B$1:$B$12</c:f>
              <c:numCache>
                <c:formatCode>General</c:formatCode>
                <c:ptCount val="12"/>
                <c:pt idx="0">
                  <c:v>0.67</c:v>
                </c:pt>
                <c:pt idx="1">
                  <c:v>0.78</c:v>
                </c:pt>
                <c:pt idx="2">
                  <c:v>0.66</c:v>
                </c:pt>
                <c:pt idx="3">
                  <c:v>0.57999999999999996</c:v>
                </c:pt>
                <c:pt idx="4">
                  <c:v>0.74</c:v>
                </c:pt>
                <c:pt idx="5">
                  <c:v>0.69</c:v>
                </c:pt>
                <c:pt idx="6">
                  <c:v>0.31</c:v>
                </c:pt>
                <c:pt idx="7">
                  <c:v>0.17</c:v>
                </c:pt>
                <c:pt idx="8">
                  <c:v>0.6</c:v>
                </c:pt>
                <c:pt idx="9">
                  <c:v>1.1100000000000001</c:v>
                </c:pt>
                <c:pt idx="10">
                  <c:v>0.96</c:v>
                </c:pt>
                <c:pt idx="11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DE-43A1-8FF9-6886AB6D973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81639824"/>
        <c:axId val="481640480"/>
      </c:barChart>
      <c:catAx>
        <c:axId val="48163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1640480"/>
        <c:crosses val="autoZero"/>
        <c:auto val="1"/>
        <c:lblAlgn val="ctr"/>
        <c:lblOffset val="100"/>
        <c:noMultiLvlLbl val="0"/>
      </c:catAx>
      <c:valAx>
        <c:axId val="4816404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163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2F7B378-F3C3-41B8-8DD0-C5D620DAFC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901C03F-57BC-48E8-9722-8F93BB1458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3EABC-888E-45EE-8863-6B9DADE81BC7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DD4E16-63A7-46D4-965F-DFEDEEC2FF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3C3E9B-2E8C-428D-BB7E-0AA702DDAC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C2CC4-1C78-404B-A098-5CACD23DF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001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5A776-3F97-4299-AFB8-9607DF94E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ABD1B4-9E57-4BD4-81F5-AD9997A23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F6626D-2242-4C34-83D2-02E98BEF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23AF0-EA6C-459B-B732-DB2D79C0F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CC6188-CFB6-43C2-9349-FD96859C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82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E870FD-F4C7-49CF-B581-7F35094F9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C936A2-3190-4A74-A7F5-9A69B38E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E91E77-A7CC-4598-930C-DC667BE90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197651-1A0A-4FF5-B49F-690FFDD8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7301F7-4AC7-44A9-9959-6C078369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04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6F5AD-EA4A-4DB8-8427-F2BAC2EEB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D600F0-D511-4EA6-8E66-4B74E302D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521C7B-7A88-453B-8B33-0751D78C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60E05E-D298-4F3D-A9B1-75C011790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01BB4F-9B21-431B-8FA1-C79A9C20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03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4698B-97E6-474E-B597-819E37C57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A650EA-3B6A-4EFF-8B9E-5975F7661A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0CA183-0D2A-4ED2-9DBA-5BE63CE07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640056-3AB9-4C72-A36D-A44812C87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A5C592-8D9A-4EFD-BDAF-004FADE0C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BF0E49-99AE-476F-BF3C-ACE56106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60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9606000" y="0"/>
            <a:ext cx="2806567" cy="6860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6706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6706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99958" y="365125"/>
            <a:ext cx="3961042" cy="612775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96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459DED-C11A-4511-A847-493005395558}"/>
              </a:ext>
            </a:extLst>
          </p:cNvPr>
          <p:cNvSpPr/>
          <p:nvPr userDrawn="1"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541E7-5B4D-43E5-8F59-EBDE70BC7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081C85-17C3-4494-ADC5-41279F506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FDFDBC3-9040-454D-921A-8EFEBEB7EFA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noFill/>
              </a:ln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66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EF441D-A1A1-48BA-B9DE-0AAA8224B7D0}"/>
              </a:ext>
            </a:extLst>
          </p:cNvPr>
          <p:cNvSpPr/>
          <p:nvPr userDrawn="1"/>
        </p:nvSpPr>
        <p:spPr>
          <a:xfrm>
            <a:off x="0" y="0"/>
            <a:ext cx="59188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701238B-17B1-4DAB-9C27-FC7BE9B87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02" y="1359000"/>
            <a:ext cx="5280898" cy="1325563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DE9FB9-DAE3-47AB-A980-0F966C7388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6000" y="3538581"/>
            <a:ext cx="4461587" cy="330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8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EE3F739-19A4-4190-A1FA-67EFCD502D1C}"/>
              </a:ext>
            </a:extLst>
          </p:cNvPr>
          <p:cNvSpPr/>
          <p:nvPr userDrawn="1"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86409E55-BC35-47A1-8E1D-C84F1F8839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4051" y="593725"/>
            <a:ext cx="5489575" cy="2857398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3751F-5479-412E-84EF-955FC9844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A74BD7-8B5C-49BC-B03B-A549B6105B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6363" y="1944688"/>
            <a:ext cx="5151437" cy="481488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2C0238A-CE92-48A9-B41C-AC423CC575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3833813"/>
            <a:ext cx="5489575" cy="292576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D3B8627-E627-4634-B66D-3D27D79305E7}"/>
              </a:ext>
            </a:extLst>
          </p:cNvPr>
          <p:cNvSpPr/>
          <p:nvPr userDrawn="1"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9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A29F9-23BA-4ECB-82B3-298CF1487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B0088F-4F61-4CA9-8363-CD4244056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3FC360-5B08-4CF4-A526-AB2CCE9F3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88615A-2070-42C4-B6D8-FBF878A109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FECA10-3085-492F-995A-86D656093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31F736-D24A-4001-B690-35E7524C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27D62C-DA1D-45F4-81AB-08FB00448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BC030DF-F60C-4C5C-9AFC-1EFD8EB10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51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83FAD6-11EA-489A-A363-BEDC63A3A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CD500A0-4AAC-4067-B9F1-2003436DB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AAABCB-729C-43E9-800C-52465EA13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439AD69-049B-4695-82B6-90F26809E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63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798DA06-64B5-4510-A27E-BE7B3BC5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A58C18A-6119-4890-A99B-6AEF6E5A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A9E183-1F9C-4A45-93C6-002A250A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22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ECF8D-844C-4207-BAFA-BADE0FBA7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426469-404D-401F-95F6-E0C98645D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95BDFE-B10E-4FAF-A15D-F4FFD9782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9061DF-27D3-42F9-9FB4-651396A7D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6BC1DC-F4E9-4874-BE0B-D6D6744D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E5B1EA-92C7-47FC-BC38-1FAB347C1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634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16B7A6-6EAC-4BBF-948C-C8D5733C1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D5E4AE-9B2E-46CA-8717-200A217D0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93BE01-4769-4E6A-8960-83538B200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349CE3-EA6D-4380-B1AE-193EFD616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7A502A-D4FD-4860-9BFE-4FB90CE47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6699D3-C1D9-45F6-B369-7F88E8BA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796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2E499A-B1C5-45D5-BA03-DB7D34F1B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2902A6-0545-4C86-AEB4-D4D2026CD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818021-F016-46DF-9876-A3BF58A4E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5377C4-5A91-434C-9B36-D20BBE5AE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D638BE-7E3D-4F28-AB07-F72F16CC6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065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9977926-8E4F-4CE6-A757-91CAAD5EE4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434D3B-A7EE-494D-9948-39B8B4F12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02B6CD-1749-42A2-86BD-A05BF5EA9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030530-D506-4099-A747-AB201739B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CCE513-E3FF-416C-BA50-7558E370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392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1FBEC2-919E-4102-894D-6DB41EC7A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FB6738-3D94-4778-815D-9A8651015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C02A4-B7C1-4153-BB05-1E4CDE679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CA107-8654-43C3-BF7C-DB81E0A9004F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DF5F0C-3923-461E-8DC7-F30C67104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866F7A-327E-44B1-B5F8-E9DA7BB9D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hlinkClick r:id="rId17"/>
            <a:extLst>
              <a:ext uri="{FF2B5EF4-FFF2-40B4-BE49-F238E27FC236}">
                <a16:creationId xmlns:a16="http://schemas.microsoft.com/office/drawing/2014/main" id="{70F833F9-0231-4EE9-AFEB-F77CEF52A2B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1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3" r:id="rId6"/>
    <p:sldLayoutId id="2147483661" r:id="rId7"/>
    <p:sldLayoutId id="214748366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7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10" Type="http://schemas.openxmlformats.org/officeDocument/2006/relationships/image" Target="../media/image16.jpeg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28.sv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3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authors/freepik" TargetMode="External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atico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01C009CD-FB4C-4C09-8327-31277BE0B9C8}"/>
              </a:ext>
            </a:extLst>
          </p:cNvPr>
          <p:cNvSpPr/>
          <p:nvPr/>
        </p:nvSpPr>
        <p:spPr>
          <a:xfrm>
            <a:off x="4950000" y="-6297"/>
            <a:ext cx="7131000" cy="6900297"/>
          </a:xfrm>
          <a:custGeom>
            <a:avLst/>
            <a:gdLst>
              <a:gd name="connsiteX0" fmla="*/ 1286359 w 6834753"/>
              <a:gd name="connsiteY0" fmla="*/ 30996 h 6896745"/>
              <a:gd name="connsiteX1" fmla="*/ 0 w 6834753"/>
              <a:gd name="connsiteY1" fmla="*/ 1720312 h 6896745"/>
              <a:gd name="connsiteX2" fmla="*/ 2278251 w 6834753"/>
              <a:gd name="connsiteY2" fmla="*/ 2960176 h 6896745"/>
              <a:gd name="connsiteX3" fmla="*/ 898902 w 6834753"/>
              <a:gd name="connsiteY3" fmla="*/ 3859078 h 6896745"/>
              <a:gd name="connsiteX4" fmla="*/ 4293031 w 6834753"/>
              <a:gd name="connsiteY4" fmla="*/ 6323308 h 6896745"/>
              <a:gd name="connsiteX5" fmla="*/ 4293031 w 6834753"/>
              <a:gd name="connsiteY5" fmla="*/ 6896745 h 6896745"/>
              <a:gd name="connsiteX6" fmla="*/ 6834753 w 6834753"/>
              <a:gd name="connsiteY6" fmla="*/ 6881247 h 6896745"/>
              <a:gd name="connsiteX7" fmla="*/ 6834753 w 6834753"/>
              <a:gd name="connsiteY7" fmla="*/ 0 h 6896745"/>
              <a:gd name="connsiteX8" fmla="*/ 1286359 w 6834753"/>
              <a:gd name="connsiteY8" fmla="*/ 30996 h 6896745"/>
              <a:gd name="connsiteX0" fmla="*/ 991892 w 6540286"/>
              <a:gd name="connsiteY0" fmla="*/ 30996 h 6896745"/>
              <a:gd name="connsiteX1" fmla="*/ 0 w 6540286"/>
              <a:gd name="connsiteY1" fmla="*/ 1642820 h 6896745"/>
              <a:gd name="connsiteX2" fmla="*/ 1983784 w 6540286"/>
              <a:gd name="connsiteY2" fmla="*/ 2960176 h 6896745"/>
              <a:gd name="connsiteX3" fmla="*/ 604435 w 6540286"/>
              <a:gd name="connsiteY3" fmla="*/ 3859078 h 6896745"/>
              <a:gd name="connsiteX4" fmla="*/ 3998564 w 6540286"/>
              <a:gd name="connsiteY4" fmla="*/ 6323308 h 6896745"/>
              <a:gd name="connsiteX5" fmla="*/ 3998564 w 6540286"/>
              <a:gd name="connsiteY5" fmla="*/ 6896745 h 6896745"/>
              <a:gd name="connsiteX6" fmla="*/ 6540286 w 6540286"/>
              <a:gd name="connsiteY6" fmla="*/ 6881247 h 6896745"/>
              <a:gd name="connsiteX7" fmla="*/ 6540286 w 6540286"/>
              <a:gd name="connsiteY7" fmla="*/ 0 h 6896745"/>
              <a:gd name="connsiteX8" fmla="*/ 991892 w 6540286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520581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684934 w 6233328"/>
              <a:gd name="connsiteY0" fmla="*/ 30996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30996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622942 w 6233328"/>
              <a:gd name="connsiteY3" fmla="*/ 4355024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828899 w 5850350"/>
              <a:gd name="connsiteY2" fmla="*/ 29601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1324199 w 5850350"/>
              <a:gd name="connsiteY2" fmla="*/ 27696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267932 w 5878318"/>
              <a:gd name="connsiteY3" fmla="*/ 437407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2593646 w 5878318"/>
              <a:gd name="connsiteY4" fmla="*/ 63804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59364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38409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563367 w 5878318"/>
              <a:gd name="connsiteY4" fmla="*/ 565785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64867 w 5878318"/>
              <a:gd name="connsiteY2" fmla="*/ 27633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05905 w 5911491"/>
              <a:gd name="connsiteY3" fmla="*/ 4431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94805 w 5911491"/>
              <a:gd name="connsiteY3" fmla="*/ 431057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11491" h="6900297">
                <a:moveTo>
                  <a:pt x="267847" y="0"/>
                </a:moveTo>
                <a:cubicBezTo>
                  <a:pt x="-62784" y="537275"/>
                  <a:pt x="-10908" y="771686"/>
                  <a:pt x="30421" y="1107483"/>
                </a:cubicBezTo>
                <a:cubicBezTo>
                  <a:pt x="102746" y="1686086"/>
                  <a:pt x="1315383" y="1859258"/>
                  <a:pt x="1398040" y="2763326"/>
                </a:cubicBezTo>
                <a:cubicBezTo>
                  <a:pt x="1480697" y="3667394"/>
                  <a:pt x="819922" y="3546637"/>
                  <a:pt x="669405" y="4304224"/>
                </a:cubicBezTo>
                <a:cubicBezTo>
                  <a:pt x="518888" y="5061811"/>
                  <a:pt x="669296" y="5447278"/>
                  <a:pt x="1231540" y="5778500"/>
                </a:cubicBezTo>
                <a:cubicBezTo>
                  <a:pt x="1857284" y="6122422"/>
                  <a:pt x="2118819" y="6024212"/>
                  <a:pt x="2417269" y="6380458"/>
                </a:cubicBezTo>
                <a:cubicBezTo>
                  <a:pt x="2715719" y="6736704"/>
                  <a:pt x="2671269" y="6711949"/>
                  <a:pt x="2798269" y="6877695"/>
                </a:cubicBezTo>
                <a:lnTo>
                  <a:pt x="5911491" y="6900297"/>
                </a:lnTo>
                <a:lnTo>
                  <a:pt x="5911491" y="19050"/>
                </a:lnTo>
                <a:lnTo>
                  <a:pt x="267847" y="0"/>
                </a:lnTo>
                <a:close/>
              </a:path>
            </a:pathLst>
          </a:cu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0457E147-2F53-48D4-8F04-C3F1502156C3}"/>
              </a:ext>
            </a:extLst>
          </p:cNvPr>
          <p:cNvSpPr/>
          <p:nvPr/>
        </p:nvSpPr>
        <p:spPr>
          <a:xfrm>
            <a:off x="5061000" y="0"/>
            <a:ext cx="7131000" cy="6900297"/>
          </a:xfrm>
          <a:custGeom>
            <a:avLst/>
            <a:gdLst>
              <a:gd name="connsiteX0" fmla="*/ 1286359 w 6834753"/>
              <a:gd name="connsiteY0" fmla="*/ 30996 h 6896745"/>
              <a:gd name="connsiteX1" fmla="*/ 0 w 6834753"/>
              <a:gd name="connsiteY1" fmla="*/ 1720312 h 6896745"/>
              <a:gd name="connsiteX2" fmla="*/ 2278251 w 6834753"/>
              <a:gd name="connsiteY2" fmla="*/ 2960176 h 6896745"/>
              <a:gd name="connsiteX3" fmla="*/ 898902 w 6834753"/>
              <a:gd name="connsiteY3" fmla="*/ 3859078 h 6896745"/>
              <a:gd name="connsiteX4" fmla="*/ 4293031 w 6834753"/>
              <a:gd name="connsiteY4" fmla="*/ 6323308 h 6896745"/>
              <a:gd name="connsiteX5" fmla="*/ 4293031 w 6834753"/>
              <a:gd name="connsiteY5" fmla="*/ 6896745 h 6896745"/>
              <a:gd name="connsiteX6" fmla="*/ 6834753 w 6834753"/>
              <a:gd name="connsiteY6" fmla="*/ 6881247 h 6896745"/>
              <a:gd name="connsiteX7" fmla="*/ 6834753 w 6834753"/>
              <a:gd name="connsiteY7" fmla="*/ 0 h 6896745"/>
              <a:gd name="connsiteX8" fmla="*/ 1286359 w 6834753"/>
              <a:gd name="connsiteY8" fmla="*/ 30996 h 6896745"/>
              <a:gd name="connsiteX0" fmla="*/ 991892 w 6540286"/>
              <a:gd name="connsiteY0" fmla="*/ 30996 h 6896745"/>
              <a:gd name="connsiteX1" fmla="*/ 0 w 6540286"/>
              <a:gd name="connsiteY1" fmla="*/ 1642820 h 6896745"/>
              <a:gd name="connsiteX2" fmla="*/ 1983784 w 6540286"/>
              <a:gd name="connsiteY2" fmla="*/ 2960176 h 6896745"/>
              <a:gd name="connsiteX3" fmla="*/ 604435 w 6540286"/>
              <a:gd name="connsiteY3" fmla="*/ 3859078 h 6896745"/>
              <a:gd name="connsiteX4" fmla="*/ 3998564 w 6540286"/>
              <a:gd name="connsiteY4" fmla="*/ 6323308 h 6896745"/>
              <a:gd name="connsiteX5" fmla="*/ 3998564 w 6540286"/>
              <a:gd name="connsiteY5" fmla="*/ 6896745 h 6896745"/>
              <a:gd name="connsiteX6" fmla="*/ 6540286 w 6540286"/>
              <a:gd name="connsiteY6" fmla="*/ 6881247 h 6896745"/>
              <a:gd name="connsiteX7" fmla="*/ 6540286 w 6540286"/>
              <a:gd name="connsiteY7" fmla="*/ 0 h 6896745"/>
              <a:gd name="connsiteX8" fmla="*/ 991892 w 6540286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520581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684934 w 6233328"/>
              <a:gd name="connsiteY0" fmla="*/ 30996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30996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622942 w 6233328"/>
              <a:gd name="connsiteY3" fmla="*/ 4355024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828899 w 5850350"/>
              <a:gd name="connsiteY2" fmla="*/ 29601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1324199 w 5850350"/>
              <a:gd name="connsiteY2" fmla="*/ 27696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267932 w 5878318"/>
              <a:gd name="connsiteY3" fmla="*/ 437407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2593646 w 5878318"/>
              <a:gd name="connsiteY4" fmla="*/ 63804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59364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38409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563367 w 5878318"/>
              <a:gd name="connsiteY4" fmla="*/ 565785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64867 w 5878318"/>
              <a:gd name="connsiteY2" fmla="*/ 27633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05905 w 5911491"/>
              <a:gd name="connsiteY3" fmla="*/ 4431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94805 w 5911491"/>
              <a:gd name="connsiteY3" fmla="*/ 431057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11491" h="6900297">
                <a:moveTo>
                  <a:pt x="267847" y="0"/>
                </a:moveTo>
                <a:cubicBezTo>
                  <a:pt x="-62784" y="537275"/>
                  <a:pt x="-10908" y="771686"/>
                  <a:pt x="30421" y="1107483"/>
                </a:cubicBezTo>
                <a:cubicBezTo>
                  <a:pt x="102746" y="1686086"/>
                  <a:pt x="1315383" y="1859258"/>
                  <a:pt x="1398040" y="2763326"/>
                </a:cubicBezTo>
                <a:cubicBezTo>
                  <a:pt x="1480697" y="3667394"/>
                  <a:pt x="819922" y="3546637"/>
                  <a:pt x="669405" y="4304224"/>
                </a:cubicBezTo>
                <a:cubicBezTo>
                  <a:pt x="518888" y="5061811"/>
                  <a:pt x="669296" y="5447278"/>
                  <a:pt x="1231540" y="5778500"/>
                </a:cubicBezTo>
                <a:cubicBezTo>
                  <a:pt x="1857284" y="6122422"/>
                  <a:pt x="2118819" y="6024212"/>
                  <a:pt x="2417269" y="6380458"/>
                </a:cubicBezTo>
                <a:cubicBezTo>
                  <a:pt x="2715719" y="6736704"/>
                  <a:pt x="2671269" y="6711949"/>
                  <a:pt x="2798269" y="6877695"/>
                </a:cubicBezTo>
                <a:lnTo>
                  <a:pt x="5911491" y="6900297"/>
                </a:lnTo>
                <a:lnTo>
                  <a:pt x="5911491" y="19050"/>
                </a:lnTo>
                <a:lnTo>
                  <a:pt x="2678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B72969-8567-490C-A9E2-92C86A6A4966}"/>
              </a:ext>
            </a:extLst>
          </p:cNvPr>
          <p:cNvSpPr txBox="1"/>
          <p:nvPr/>
        </p:nvSpPr>
        <p:spPr>
          <a:xfrm>
            <a:off x="216675" y="1473678"/>
            <a:ext cx="569739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chemeClr val="accent1"/>
                </a:solidFill>
              </a:rPr>
              <a:t>Сложные </a:t>
            </a:r>
            <a:endParaRPr lang="ru-RU" sz="5400" b="1" dirty="0" smtClean="0">
              <a:solidFill>
                <a:schemeClr val="accent1"/>
              </a:solidFill>
            </a:endParaRPr>
          </a:p>
          <a:p>
            <a:r>
              <a:rPr lang="ru-RU" sz="5400" b="1" dirty="0" smtClean="0">
                <a:solidFill>
                  <a:schemeClr val="accent1"/>
                </a:solidFill>
              </a:rPr>
              <a:t>проценты </a:t>
            </a:r>
          </a:p>
          <a:p>
            <a:r>
              <a:rPr lang="ru-RU" sz="5400" b="1" dirty="0" smtClean="0">
                <a:solidFill>
                  <a:schemeClr val="accent1"/>
                </a:solidFill>
              </a:rPr>
              <a:t>в </a:t>
            </a:r>
            <a:r>
              <a:rPr lang="ru-RU" sz="5400" b="1" dirty="0">
                <a:solidFill>
                  <a:schemeClr val="accent1"/>
                </a:solidFill>
              </a:rPr>
              <a:t>реальной жизни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91CEF1-B026-4460-85DB-E6E27091DDEE}"/>
              </a:ext>
            </a:extLst>
          </p:cNvPr>
          <p:cNvSpPr/>
          <p:nvPr/>
        </p:nvSpPr>
        <p:spPr>
          <a:xfrm>
            <a:off x="3981000" y="1539000"/>
            <a:ext cx="450000" cy="270000"/>
          </a:xfrm>
          <a:prstGeom prst="rect">
            <a:avLst/>
          </a:prstGeom>
          <a:solidFill>
            <a:schemeClr val="accent2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id="{F7329957-12D8-4A21-80E0-F51EBF1576DE}"/>
              </a:ext>
            </a:extLst>
          </p:cNvPr>
          <p:cNvSpPr/>
          <p:nvPr/>
        </p:nvSpPr>
        <p:spPr>
          <a:xfrm>
            <a:off x="4791000" y="1989000"/>
            <a:ext cx="336207" cy="315000"/>
          </a:xfrm>
          <a:prstGeom prst="triangle">
            <a:avLst/>
          </a:prstGeom>
          <a:solidFill>
            <a:schemeClr val="accent2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07C3386-8F08-4520-8F57-561F8005391A}"/>
              </a:ext>
            </a:extLst>
          </p:cNvPr>
          <p:cNvSpPr/>
          <p:nvPr/>
        </p:nvSpPr>
        <p:spPr>
          <a:xfrm>
            <a:off x="4457793" y="858600"/>
            <a:ext cx="270000" cy="270000"/>
          </a:xfrm>
          <a:prstGeom prst="ellipse">
            <a:avLst/>
          </a:prstGeom>
          <a:solidFill>
            <a:schemeClr val="accent4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/>
              </a:solidFill>
            </a:endParaRPr>
          </a:p>
        </p:txBody>
      </p:sp>
      <p:sp>
        <p:nvSpPr>
          <p:cNvPr id="8" name="Хорда 7">
            <a:extLst>
              <a:ext uri="{FF2B5EF4-FFF2-40B4-BE49-F238E27FC236}">
                <a16:creationId xmlns:a16="http://schemas.microsoft.com/office/drawing/2014/main" id="{C34DCA2E-1C0A-45C1-9FCE-E59F58180955}"/>
              </a:ext>
            </a:extLst>
          </p:cNvPr>
          <p:cNvSpPr/>
          <p:nvPr/>
        </p:nvSpPr>
        <p:spPr>
          <a:xfrm>
            <a:off x="5121165" y="2911499"/>
            <a:ext cx="336206" cy="1147502"/>
          </a:xfrm>
          <a:custGeom>
            <a:avLst/>
            <a:gdLst>
              <a:gd name="connsiteX0" fmla="*/ 485715 w 501336"/>
              <a:gd name="connsiteY0" fmla="*/ 911452 h 1352811"/>
              <a:gd name="connsiteX1" fmla="*/ 39718 w 501336"/>
              <a:gd name="connsiteY1" fmla="*/ 1041782 h 1352811"/>
              <a:gd name="connsiteX2" fmla="*/ 1227 w 501336"/>
              <a:gd name="connsiteY2" fmla="*/ 609567 h 1352811"/>
              <a:gd name="connsiteX3" fmla="*/ 250668 w 501336"/>
              <a:gd name="connsiteY3" fmla="*/ -1 h 1352811"/>
              <a:gd name="connsiteX4" fmla="*/ 485715 w 501336"/>
              <a:gd name="connsiteY4" fmla="*/ 911452 h 1352811"/>
              <a:gd name="connsiteX0" fmla="*/ 485715 w 485850"/>
              <a:gd name="connsiteY0" fmla="*/ 911453 h 1352914"/>
              <a:gd name="connsiteX1" fmla="*/ 39718 w 485850"/>
              <a:gd name="connsiteY1" fmla="*/ 1041783 h 1352914"/>
              <a:gd name="connsiteX2" fmla="*/ 1227 w 485850"/>
              <a:gd name="connsiteY2" fmla="*/ 609568 h 1352914"/>
              <a:gd name="connsiteX3" fmla="*/ 250668 w 485850"/>
              <a:gd name="connsiteY3" fmla="*/ 0 h 1352914"/>
              <a:gd name="connsiteX4" fmla="*/ 485715 w 485850"/>
              <a:gd name="connsiteY4" fmla="*/ 911453 h 1352914"/>
              <a:gd name="connsiteX0" fmla="*/ 485715 w 486430"/>
              <a:gd name="connsiteY0" fmla="*/ 911453 h 1352914"/>
              <a:gd name="connsiteX1" fmla="*/ 39718 w 486430"/>
              <a:gd name="connsiteY1" fmla="*/ 1041783 h 1352914"/>
              <a:gd name="connsiteX2" fmla="*/ 1227 w 486430"/>
              <a:gd name="connsiteY2" fmla="*/ 609568 h 1352914"/>
              <a:gd name="connsiteX3" fmla="*/ 250668 w 486430"/>
              <a:gd name="connsiteY3" fmla="*/ 0 h 1352914"/>
              <a:gd name="connsiteX4" fmla="*/ 485715 w 486430"/>
              <a:gd name="connsiteY4" fmla="*/ 911453 h 1352914"/>
              <a:gd name="connsiteX0" fmla="*/ 485715 w 486852"/>
              <a:gd name="connsiteY0" fmla="*/ 911453 h 1352914"/>
              <a:gd name="connsiteX1" fmla="*/ 39718 w 486852"/>
              <a:gd name="connsiteY1" fmla="*/ 1041783 h 1352914"/>
              <a:gd name="connsiteX2" fmla="*/ 1227 w 486852"/>
              <a:gd name="connsiteY2" fmla="*/ 609568 h 1352914"/>
              <a:gd name="connsiteX3" fmla="*/ 250668 w 486852"/>
              <a:gd name="connsiteY3" fmla="*/ 0 h 1352914"/>
              <a:gd name="connsiteX4" fmla="*/ 485715 w 486852"/>
              <a:gd name="connsiteY4" fmla="*/ 911453 h 1352914"/>
              <a:gd name="connsiteX0" fmla="*/ 273849 w 327098"/>
              <a:gd name="connsiteY0" fmla="*/ 1147673 h 1373058"/>
              <a:gd name="connsiteX1" fmla="*/ 41212 w 327098"/>
              <a:gd name="connsiteY1" fmla="*/ 1041783 h 1373058"/>
              <a:gd name="connsiteX2" fmla="*/ 2721 w 327098"/>
              <a:gd name="connsiteY2" fmla="*/ 609568 h 1373058"/>
              <a:gd name="connsiteX3" fmla="*/ 252162 w 327098"/>
              <a:gd name="connsiteY3" fmla="*/ 0 h 1373058"/>
              <a:gd name="connsiteX4" fmla="*/ 273849 w 327098"/>
              <a:gd name="connsiteY4" fmla="*/ 1147673 h 1373058"/>
              <a:gd name="connsiteX0" fmla="*/ 241727 w 294976"/>
              <a:gd name="connsiteY0" fmla="*/ 1147673 h 1373322"/>
              <a:gd name="connsiteX1" fmla="*/ 9090 w 294976"/>
              <a:gd name="connsiteY1" fmla="*/ 1041783 h 1373322"/>
              <a:gd name="connsiteX2" fmla="*/ 46799 w 294976"/>
              <a:gd name="connsiteY2" fmla="*/ 601948 h 1373322"/>
              <a:gd name="connsiteX3" fmla="*/ 220040 w 294976"/>
              <a:gd name="connsiteY3" fmla="*/ 0 h 1373322"/>
              <a:gd name="connsiteX4" fmla="*/ 241727 w 294976"/>
              <a:gd name="connsiteY4" fmla="*/ 1147673 h 1373322"/>
              <a:gd name="connsiteX0" fmla="*/ 258102 w 311351"/>
              <a:gd name="connsiteY0" fmla="*/ 1147673 h 1373850"/>
              <a:gd name="connsiteX1" fmla="*/ 25465 w 311351"/>
              <a:gd name="connsiteY1" fmla="*/ 1041783 h 1373850"/>
              <a:gd name="connsiteX2" fmla="*/ 9834 w 311351"/>
              <a:gd name="connsiteY2" fmla="*/ 586708 h 1373850"/>
              <a:gd name="connsiteX3" fmla="*/ 236415 w 311351"/>
              <a:gd name="connsiteY3" fmla="*/ 0 h 1373850"/>
              <a:gd name="connsiteX4" fmla="*/ 258102 w 311351"/>
              <a:gd name="connsiteY4" fmla="*/ 1147673 h 1373850"/>
              <a:gd name="connsiteX0" fmla="*/ 258102 w 311351"/>
              <a:gd name="connsiteY0" fmla="*/ 1147673 h 1373850"/>
              <a:gd name="connsiteX1" fmla="*/ 25465 w 311351"/>
              <a:gd name="connsiteY1" fmla="*/ 1041783 h 1373850"/>
              <a:gd name="connsiteX2" fmla="*/ 9834 w 311351"/>
              <a:gd name="connsiteY2" fmla="*/ 586708 h 1373850"/>
              <a:gd name="connsiteX3" fmla="*/ 236415 w 311351"/>
              <a:gd name="connsiteY3" fmla="*/ 0 h 1373850"/>
              <a:gd name="connsiteX4" fmla="*/ 258102 w 311351"/>
              <a:gd name="connsiteY4" fmla="*/ 1147673 h 1373850"/>
              <a:gd name="connsiteX0" fmla="*/ 250854 w 304103"/>
              <a:gd name="connsiteY0" fmla="*/ 1147673 h 1375555"/>
              <a:gd name="connsiteX1" fmla="*/ 18217 w 304103"/>
              <a:gd name="connsiteY1" fmla="*/ 1041783 h 1375555"/>
              <a:gd name="connsiteX2" fmla="*/ 2586 w 304103"/>
              <a:gd name="connsiteY2" fmla="*/ 586708 h 1375555"/>
              <a:gd name="connsiteX3" fmla="*/ 229167 w 304103"/>
              <a:gd name="connsiteY3" fmla="*/ 0 h 1375555"/>
              <a:gd name="connsiteX4" fmla="*/ 250854 w 304103"/>
              <a:gd name="connsiteY4" fmla="*/ 1147673 h 1375555"/>
              <a:gd name="connsiteX0" fmla="*/ 250854 w 320610"/>
              <a:gd name="connsiteY0" fmla="*/ 1147673 h 1375555"/>
              <a:gd name="connsiteX1" fmla="*/ 18217 w 320610"/>
              <a:gd name="connsiteY1" fmla="*/ 1041783 h 1375555"/>
              <a:gd name="connsiteX2" fmla="*/ 2586 w 320610"/>
              <a:gd name="connsiteY2" fmla="*/ 586708 h 1375555"/>
              <a:gd name="connsiteX3" fmla="*/ 229167 w 320610"/>
              <a:gd name="connsiteY3" fmla="*/ 0 h 1375555"/>
              <a:gd name="connsiteX4" fmla="*/ 250854 w 320610"/>
              <a:gd name="connsiteY4" fmla="*/ 1147673 h 137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610" h="1375555">
                <a:moveTo>
                  <a:pt x="250854" y="1147673"/>
                </a:moveTo>
                <a:cubicBezTo>
                  <a:pt x="179005" y="1670840"/>
                  <a:pt x="29308" y="1143421"/>
                  <a:pt x="18217" y="1041783"/>
                </a:cubicBezTo>
                <a:cubicBezTo>
                  <a:pt x="-301" y="872089"/>
                  <a:pt x="-2995" y="738367"/>
                  <a:pt x="2586" y="586708"/>
                </a:cubicBezTo>
                <a:cubicBezTo>
                  <a:pt x="15318" y="240725"/>
                  <a:pt x="100320" y="0"/>
                  <a:pt x="229167" y="0"/>
                </a:cubicBezTo>
                <a:cubicBezTo>
                  <a:pt x="376096" y="273338"/>
                  <a:pt x="317285" y="447615"/>
                  <a:pt x="250854" y="1147673"/>
                </a:cubicBezTo>
                <a:close/>
              </a:path>
            </a:pathLst>
          </a:custGeom>
          <a:solidFill>
            <a:schemeClr val="accent4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A6715CEE-6A13-49AC-9537-D9425C1C1BD6}"/>
              </a:ext>
            </a:extLst>
          </p:cNvPr>
          <p:cNvSpPr/>
          <p:nvPr/>
        </p:nvSpPr>
        <p:spPr>
          <a:xfrm rot="1483570">
            <a:off x="4011193" y="2531889"/>
            <a:ext cx="908160" cy="151723"/>
          </a:xfrm>
          <a:custGeom>
            <a:avLst/>
            <a:gdLst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85310"/>
              <a:gd name="connsiteX1" fmla="*/ 739140 w 4335780"/>
              <a:gd name="connsiteY1" fmla="*/ 0 h 785310"/>
              <a:gd name="connsiteX2" fmla="*/ 1432560 w 4335780"/>
              <a:gd name="connsiteY2" fmla="*/ 731520 h 785310"/>
              <a:gd name="connsiteX3" fmla="*/ 2179320 w 4335780"/>
              <a:gd name="connsiteY3" fmla="*/ 15240 h 785310"/>
              <a:gd name="connsiteX4" fmla="*/ 2880360 w 4335780"/>
              <a:gd name="connsiteY4" fmla="*/ 746760 h 785310"/>
              <a:gd name="connsiteX5" fmla="*/ 3611880 w 4335780"/>
              <a:gd name="connsiteY5" fmla="*/ 22860 h 785310"/>
              <a:gd name="connsiteX6" fmla="*/ 4335780 w 4335780"/>
              <a:gd name="connsiteY6" fmla="*/ 754380 h 785310"/>
              <a:gd name="connsiteX0" fmla="*/ 0 w 4335780"/>
              <a:gd name="connsiteY0" fmla="*/ 756950 h 810740"/>
              <a:gd name="connsiteX1" fmla="*/ 739140 w 4335780"/>
              <a:gd name="connsiteY1" fmla="*/ 25430 h 810740"/>
              <a:gd name="connsiteX2" fmla="*/ 1432560 w 4335780"/>
              <a:gd name="connsiteY2" fmla="*/ 756950 h 810740"/>
              <a:gd name="connsiteX3" fmla="*/ 2179320 w 4335780"/>
              <a:gd name="connsiteY3" fmla="*/ 40670 h 810740"/>
              <a:gd name="connsiteX4" fmla="*/ 2880360 w 4335780"/>
              <a:gd name="connsiteY4" fmla="*/ 772190 h 810740"/>
              <a:gd name="connsiteX5" fmla="*/ 3611880 w 4335780"/>
              <a:gd name="connsiteY5" fmla="*/ 48290 h 810740"/>
              <a:gd name="connsiteX6" fmla="*/ 4335780 w 4335780"/>
              <a:gd name="connsiteY6" fmla="*/ 779810 h 81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5780" h="810740">
                <a:moveTo>
                  <a:pt x="0" y="756950"/>
                </a:moveTo>
                <a:cubicBezTo>
                  <a:pt x="246380" y="513110"/>
                  <a:pt x="500380" y="25430"/>
                  <a:pt x="739140" y="25430"/>
                </a:cubicBezTo>
                <a:cubicBezTo>
                  <a:pt x="977900" y="25430"/>
                  <a:pt x="1192530" y="754410"/>
                  <a:pt x="1432560" y="756950"/>
                </a:cubicBezTo>
                <a:cubicBezTo>
                  <a:pt x="1672590" y="759490"/>
                  <a:pt x="1938020" y="38130"/>
                  <a:pt x="2179320" y="40670"/>
                </a:cubicBezTo>
                <a:cubicBezTo>
                  <a:pt x="2420620" y="43210"/>
                  <a:pt x="2636520" y="1013490"/>
                  <a:pt x="2880360" y="772190"/>
                </a:cubicBezTo>
                <a:lnTo>
                  <a:pt x="3611880" y="48290"/>
                </a:lnTo>
                <a:cubicBezTo>
                  <a:pt x="3855720" y="-193010"/>
                  <a:pt x="4094480" y="535970"/>
                  <a:pt x="4335780" y="77981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F317B666-44C3-4487-A0DF-D5A5852ABDCE}"/>
              </a:ext>
            </a:extLst>
          </p:cNvPr>
          <p:cNvSpPr/>
          <p:nvPr/>
        </p:nvSpPr>
        <p:spPr>
          <a:xfrm rot="16531375">
            <a:off x="5448700" y="2687410"/>
            <a:ext cx="908160" cy="151723"/>
          </a:xfrm>
          <a:custGeom>
            <a:avLst/>
            <a:gdLst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85310"/>
              <a:gd name="connsiteX1" fmla="*/ 739140 w 4335780"/>
              <a:gd name="connsiteY1" fmla="*/ 0 h 785310"/>
              <a:gd name="connsiteX2" fmla="*/ 1432560 w 4335780"/>
              <a:gd name="connsiteY2" fmla="*/ 731520 h 785310"/>
              <a:gd name="connsiteX3" fmla="*/ 2179320 w 4335780"/>
              <a:gd name="connsiteY3" fmla="*/ 15240 h 785310"/>
              <a:gd name="connsiteX4" fmla="*/ 2880360 w 4335780"/>
              <a:gd name="connsiteY4" fmla="*/ 746760 h 785310"/>
              <a:gd name="connsiteX5" fmla="*/ 3611880 w 4335780"/>
              <a:gd name="connsiteY5" fmla="*/ 22860 h 785310"/>
              <a:gd name="connsiteX6" fmla="*/ 4335780 w 4335780"/>
              <a:gd name="connsiteY6" fmla="*/ 754380 h 785310"/>
              <a:gd name="connsiteX0" fmla="*/ 0 w 4335780"/>
              <a:gd name="connsiteY0" fmla="*/ 756950 h 810740"/>
              <a:gd name="connsiteX1" fmla="*/ 739140 w 4335780"/>
              <a:gd name="connsiteY1" fmla="*/ 25430 h 810740"/>
              <a:gd name="connsiteX2" fmla="*/ 1432560 w 4335780"/>
              <a:gd name="connsiteY2" fmla="*/ 756950 h 810740"/>
              <a:gd name="connsiteX3" fmla="*/ 2179320 w 4335780"/>
              <a:gd name="connsiteY3" fmla="*/ 40670 h 810740"/>
              <a:gd name="connsiteX4" fmla="*/ 2880360 w 4335780"/>
              <a:gd name="connsiteY4" fmla="*/ 772190 h 810740"/>
              <a:gd name="connsiteX5" fmla="*/ 3611880 w 4335780"/>
              <a:gd name="connsiteY5" fmla="*/ 48290 h 810740"/>
              <a:gd name="connsiteX6" fmla="*/ 4335780 w 4335780"/>
              <a:gd name="connsiteY6" fmla="*/ 779810 h 81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5780" h="810740">
                <a:moveTo>
                  <a:pt x="0" y="756950"/>
                </a:moveTo>
                <a:cubicBezTo>
                  <a:pt x="246380" y="513110"/>
                  <a:pt x="500380" y="25430"/>
                  <a:pt x="739140" y="25430"/>
                </a:cubicBezTo>
                <a:cubicBezTo>
                  <a:pt x="977900" y="25430"/>
                  <a:pt x="1192530" y="754410"/>
                  <a:pt x="1432560" y="756950"/>
                </a:cubicBezTo>
                <a:cubicBezTo>
                  <a:pt x="1672590" y="759490"/>
                  <a:pt x="1938020" y="38130"/>
                  <a:pt x="2179320" y="40670"/>
                </a:cubicBezTo>
                <a:cubicBezTo>
                  <a:pt x="2420620" y="43210"/>
                  <a:pt x="2636520" y="1013490"/>
                  <a:pt x="2880360" y="772190"/>
                </a:cubicBezTo>
                <a:lnTo>
                  <a:pt x="3611880" y="48290"/>
                </a:lnTo>
                <a:cubicBezTo>
                  <a:pt x="3855720" y="-193010"/>
                  <a:pt x="4094480" y="535970"/>
                  <a:pt x="4335780" y="779810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>
            <a:extLst>
              <a:ext uri="{FF2B5EF4-FFF2-40B4-BE49-F238E27FC236}">
                <a16:creationId xmlns:a16="http://schemas.microsoft.com/office/drawing/2014/main" id="{90269D15-39A6-44D5-A69F-0D6D88177B66}"/>
              </a:ext>
            </a:extLst>
          </p:cNvPr>
          <p:cNvSpPr/>
          <p:nvPr/>
        </p:nvSpPr>
        <p:spPr>
          <a:xfrm>
            <a:off x="4572996" y="3744001"/>
            <a:ext cx="146211" cy="136988"/>
          </a:xfrm>
          <a:prstGeom prst="triangl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>
            <a:extLst>
              <a:ext uri="{FF2B5EF4-FFF2-40B4-BE49-F238E27FC236}">
                <a16:creationId xmlns:a16="http://schemas.microsoft.com/office/drawing/2014/main" id="{EA72F473-C12A-41E5-A556-4A27F0BB46D6}"/>
              </a:ext>
            </a:extLst>
          </p:cNvPr>
          <p:cNvSpPr/>
          <p:nvPr/>
        </p:nvSpPr>
        <p:spPr>
          <a:xfrm>
            <a:off x="5744671" y="3422319"/>
            <a:ext cx="238424" cy="223385"/>
          </a:xfrm>
          <a:prstGeom prst="triangl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D2098A52-1A1C-4754-B308-424A85398574}"/>
              </a:ext>
            </a:extLst>
          </p:cNvPr>
          <p:cNvSpPr/>
          <p:nvPr/>
        </p:nvSpPr>
        <p:spPr>
          <a:xfrm>
            <a:off x="831000" y="459000"/>
            <a:ext cx="669600" cy="669600"/>
          </a:xfrm>
          <a:prstGeom prst="ellipse">
            <a:avLst/>
          </a:prstGeom>
          <a:solidFill>
            <a:schemeClr val="accent5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8DC5BC09-F4D4-4981-BB62-63A94980952D}"/>
              </a:ext>
            </a:extLst>
          </p:cNvPr>
          <p:cNvSpPr/>
          <p:nvPr/>
        </p:nvSpPr>
        <p:spPr>
          <a:xfrm>
            <a:off x="983400" y="611400"/>
            <a:ext cx="669600" cy="669600"/>
          </a:xfrm>
          <a:prstGeom prst="ellipse">
            <a:avLst/>
          </a:prstGeom>
          <a:solidFill>
            <a:schemeClr val="accent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4E4D73-4589-41AA-94BF-7C7BF48A8614}"/>
              </a:ext>
            </a:extLst>
          </p:cNvPr>
          <p:cNvSpPr txBox="1"/>
          <p:nvPr/>
        </p:nvSpPr>
        <p:spPr>
          <a:xfrm>
            <a:off x="266640" y="4182838"/>
            <a:ext cx="52893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Автор: Дзюбенко Даниил Алексеевич,</a:t>
            </a:r>
          </a:p>
          <a:p>
            <a:r>
              <a:rPr lang="ru-RU" dirty="0"/>
              <a:t>11 «А» класс  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Руководитель: Дзюбенко Елена Александровна, учитель математики и информатики МОУ СШ № 94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1" r="12504"/>
          <a:stretch/>
        </p:blipFill>
        <p:spPr>
          <a:xfrm>
            <a:off x="6808492" y="907970"/>
            <a:ext cx="5310001" cy="4629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443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AE888-FC83-48E4-B6E8-F7C6FD7A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CC6251-93DC-49BF-ADCA-30436005B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9000"/>
            <a:ext cx="10515600" cy="1288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показать </a:t>
            </a:r>
            <a:r>
              <a:rPr lang="ru-RU" dirty="0"/>
              <a:t>важность и необходимость применения математики в современной жизни.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000" y="4627432"/>
            <a:ext cx="2181000" cy="223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проанализировать </a:t>
            </a:r>
            <a:r>
              <a:rPr lang="ru-RU" dirty="0"/>
              <a:t>литературу по теме «Банковские задачи в математике»; </a:t>
            </a:r>
          </a:p>
          <a:p>
            <a:r>
              <a:rPr lang="ru-RU" dirty="0" smtClean="0"/>
              <a:t>познакомиться </a:t>
            </a:r>
            <a:r>
              <a:rPr lang="ru-RU" dirty="0"/>
              <a:t>с банковскими процентами и формулами для их вычисления;</a:t>
            </a:r>
          </a:p>
          <a:p>
            <a:r>
              <a:rPr lang="ru-RU" dirty="0" smtClean="0"/>
              <a:t>показать </a:t>
            </a:r>
            <a:r>
              <a:rPr lang="ru-RU" dirty="0"/>
              <a:t>применение полученных знаний при решении задач практической направленности.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000" y="4627432"/>
            <a:ext cx="2181000" cy="223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6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проекта </a:t>
            </a:r>
            <a:r>
              <a:rPr lang="ru-RU" dirty="0"/>
              <a:t>состоит в том, что понимание процентов и умение выполнять  процентные  расчеты  необходимы каждому человеку для применения в практической деятельности  и различных жизненных ситуациях.                                                                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000" y="4627432"/>
            <a:ext cx="2181000" cy="223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1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 sz="quarter" idx="11"/>
          </p:nvPr>
        </p:nvSpPr>
        <p:spPr>
          <a:xfrm>
            <a:off x="471000" y="1899000"/>
            <a:ext cx="6706065" cy="211455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</a:t>
            </a:r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 жить без знаний процентов</a:t>
            </a: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000" y="1089000"/>
            <a:ext cx="4808800" cy="4918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091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ECD28-3359-497A-98B4-D68AA680A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Анкетирование</a:t>
            </a:r>
            <a:endParaRPr lang="ru-RU" dirty="0"/>
          </a:p>
        </p:txBody>
      </p:sp>
      <p:graphicFrame>
        <p:nvGraphicFramePr>
          <p:cNvPr id="4" name="Таблица 10">
            <a:extLst>
              <a:ext uri="{FF2B5EF4-FFF2-40B4-BE49-F238E27FC236}">
                <a16:creationId xmlns:a16="http://schemas.microsoft.com/office/drawing/2014/main" id="{2A9C9605-5419-42F0-A642-FBC0C9A7D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96660"/>
              </p:ext>
            </p:extLst>
          </p:nvPr>
        </p:nvGraphicFramePr>
        <p:xfrm>
          <a:off x="381000" y="1899000"/>
          <a:ext cx="11430000" cy="45953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6795000">
                  <a:extLst>
                    <a:ext uri="{9D8B030D-6E8A-4147-A177-3AD203B41FA5}">
                      <a16:colId xmlns:a16="http://schemas.microsoft.com/office/drawing/2014/main" val="1060721299"/>
                    </a:ext>
                  </a:extLst>
                </a:gridCol>
                <a:gridCol w="2745000">
                  <a:extLst>
                    <a:ext uri="{9D8B030D-6E8A-4147-A177-3AD203B41FA5}">
                      <a16:colId xmlns:a16="http://schemas.microsoft.com/office/drawing/2014/main" val="3730294796"/>
                    </a:ext>
                  </a:extLst>
                </a:gridCol>
                <a:gridCol w="1890000">
                  <a:extLst>
                    <a:ext uri="{9D8B030D-6E8A-4147-A177-3AD203B41FA5}">
                      <a16:colId xmlns:a16="http://schemas.microsoft.com/office/drawing/2014/main" val="2835790685"/>
                    </a:ext>
                  </a:extLst>
                </a:gridCol>
              </a:tblGrid>
              <a:tr h="4896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Вопросы  опроса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Положительные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ответы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Отрицательные  ответы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1574826020"/>
                  </a:ext>
                </a:extLst>
              </a:tr>
              <a:tr h="3571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1)Знаете ли вы, что такое «Процент»?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91%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1246436529"/>
                  </a:ext>
                </a:extLst>
              </a:tr>
              <a:tr h="5528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2)Где вы встречаетесь в жизни с процентами?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магазине-74%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 решении задач-20%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банке-6%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1207021246"/>
                  </a:ext>
                </a:extLst>
              </a:tr>
              <a:tr h="3385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3)Знаете ли вы, что такое «Банковский процент»?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2024852243"/>
                  </a:ext>
                </a:extLst>
              </a:tr>
              <a:tr h="4896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4) Знаете ли вы, сколько придётся платить кредит  за приобретённое имущество при минимальной заработной плате (13 890 рублей) под 12%  годовых?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37%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320204550"/>
                  </a:ext>
                </a:extLst>
              </a:tr>
              <a:tr h="3571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5) Знаете ли вы, какова может быть  прибыль при вложении вклада в Сбербанк?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3869297412"/>
                  </a:ext>
                </a:extLst>
              </a:tr>
              <a:tr h="356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6) Знакомы ли вы с формулой расчёта банковского процента?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47%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575992689"/>
                  </a:ext>
                </a:extLst>
              </a:tr>
              <a:tr h="4896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7) Считаете ли вы знание расчёта банковского процента при приобретении дорогостоящих товаров важным 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86%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14%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3001803528"/>
                  </a:ext>
                </a:extLst>
              </a:tr>
              <a:tr h="3571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8) Решали ли вы задачи на проценты в школе?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794233698"/>
                  </a:ext>
                </a:extLst>
              </a:tr>
              <a:tr h="3119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9) Знакомы ли вы с различными видами задач на проценты?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26%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2090167924"/>
                  </a:ext>
                </a:extLst>
              </a:tr>
              <a:tr h="4896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10) Считаете ли вы, что успешному человеку в современном обществе  необходимо «дружить с процентами»?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" marB="0"/>
                </a:tc>
                <a:extLst>
                  <a:ext uri="{0D108BD9-81ED-4DB2-BD59-A6C34878D82A}">
                    <a16:rowId xmlns:a16="http://schemas.microsoft.com/office/drawing/2014/main" val="1716962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35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593725"/>
            <a:ext cx="11226949" cy="1038875"/>
          </a:xfrm>
        </p:spPr>
        <p:txBody>
          <a:bodyPr/>
          <a:lstStyle/>
          <a:p>
            <a:r>
              <a:rPr lang="ru-RU" dirty="0" smtClean="0"/>
              <a:t>Простой процент                Сложный процент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Текст 5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6456512" y="2484000"/>
                <a:ext cx="5151437" cy="3194312"/>
              </a:xfrm>
            </p:spPr>
            <p:txBody>
              <a:bodyPr>
                <a:normAutofit/>
              </a:bodyPr>
              <a:lstStyle/>
              <a:p>
                <a:r>
                  <a:rPr lang="en-US" sz="6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</a:t>
                </a:r>
                <a:r>
                  <a:rPr lang="en-US" sz="6000" b="1" baseline="-25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</a:t>
                </a:r>
                <a:r>
                  <a:rPr lang="ru-RU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</a:t>
                </a:r>
                <a:r>
                  <a:rPr lang="en-US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</a:t>
                </a:r>
                <a:r>
                  <a:rPr lang="ru-RU" sz="6000" b="1" baseline="-25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  <a:r>
                  <a:rPr lang="ru-RU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(1+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6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6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р</m:t>
                        </m:r>
                      </m:num>
                      <m:den>
                        <m:r>
                          <a:rPr lang="ru-RU" sz="6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ru-RU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</a:t>
                </a:r>
                <a:r>
                  <a:rPr lang="en-US" sz="6000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</a:t>
                </a:r>
                <a:r>
                  <a:rPr lang="ru-RU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 </a:t>
                </a:r>
                <a:endParaRPr lang="ru-RU" sz="6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ru-RU" sz="6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где </a:t>
                </a:r>
                <a:r>
                  <a:rPr lang="en-US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</a:t>
                </a:r>
                <a:r>
                  <a:rPr lang="ru-RU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= 1,2,3…. </a:t>
                </a:r>
              </a:p>
            </p:txBody>
          </p:sp>
        </mc:Choice>
        <mc:Fallback xmlns="">
          <p:sp>
            <p:nvSpPr>
              <p:cNvPr id="6" name="Текс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6456512" y="2484000"/>
                <a:ext cx="5151437" cy="3194312"/>
              </a:xfrm>
              <a:blipFill>
                <a:blip r:embed="rId2"/>
                <a:stretch>
                  <a:fillRect l="-7337" t="-5534" r="-55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Текст 6"/>
              <p:cNvSpPr>
                <a:spLocks noGrp="1"/>
              </p:cNvSpPr>
              <p:nvPr>
                <p:ph type="body" sz="quarter" idx="12"/>
              </p:nvPr>
            </p:nvSpPr>
            <p:spPr>
              <a:xfrm>
                <a:off x="561000" y="2484000"/>
                <a:ext cx="5489575" cy="2925762"/>
              </a:xfrm>
            </p:spPr>
            <p:txBody>
              <a:bodyPr>
                <a:normAutofit/>
              </a:bodyPr>
              <a:lstStyle/>
              <a:p>
                <a:r>
                  <a:rPr lang="en-US" sz="6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</a:t>
                </a:r>
                <a:r>
                  <a:rPr lang="en-US" sz="6000" b="1" baseline="-25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</a:t>
                </a:r>
                <a:r>
                  <a:rPr lang="ru-RU" sz="6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ru-RU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  </a:t>
                </a:r>
                <a:r>
                  <a:rPr lang="en-US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</a:t>
                </a:r>
                <a:r>
                  <a:rPr lang="en-US" sz="6000" b="1" baseline="-25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</a:t>
                </a:r>
                <a:r>
                  <a:rPr lang="ru-RU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(1+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6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ru-RU" sz="6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р</m:t>
                        </m:r>
                      </m:num>
                      <m:den>
                        <m:r>
                          <a:rPr lang="ru-RU" sz="6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ru-RU" sz="6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),</a:t>
                </a:r>
              </a:p>
              <a:p>
                <a:r>
                  <a:rPr lang="ru-RU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где </a:t>
                </a:r>
                <a:r>
                  <a:rPr lang="en-US" sz="6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 = 1,2,3…. </a:t>
                </a:r>
                <a:r>
                  <a:rPr lang="ru-RU" sz="6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endParaRPr lang="ru-RU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7" name="Текст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561000" y="2484000"/>
                <a:ext cx="5489575" cy="2925762"/>
              </a:xfrm>
              <a:blipFill>
                <a:blip r:embed="rId3"/>
                <a:stretch>
                  <a:fillRect l="-6881" t="-58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Объект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000" y="4373280"/>
            <a:ext cx="2657645" cy="2072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994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Расчет сложных процентов.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Сравнительный </a:t>
            </a:r>
            <a:r>
              <a:rPr lang="ru-RU" b="1" dirty="0"/>
              <a:t>вариант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0554762"/>
              </p:ext>
            </p:extLst>
          </p:nvPr>
        </p:nvGraphicFramePr>
        <p:xfrm>
          <a:off x="474600" y="1899000"/>
          <a:ext cx="11242800" cy="4500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8560">
                  <a:extLst>
                    <a:ext uri="{9D8B030D-6E8A-4147-A177-3AD203B41FA5}">
                      <a16:colId xmlns:a16="http://schemas.microsoft.com/office/drawing/2014/main" val="4167721924"/>
                    </a:ext>
                  </a:extLst>
                </a:gridCol>
                <a:gridCol w="2248560">
                  <a:extLst>
                    <a:ext uri="{9D8B030D-6E8A-4147-A177-3AD203B41FA5}">
                      <a16:colId xmlns:a16="http://schemas.microsoft.com/office/drawing/2014/main" val="3253414926"/>
                    </a:ext>
                  </a:extLst>
                </a:gridCol>
                <a:gridCol w="2248560">
                  <a:extLst>
                    <a:ext uri="{9D8B030D-6E8A-4147-A177-3AD203B41FA5}">
                      <a16:colId xmlns:a16="http://schemas.microsoft.com/office/drawing/2014/main" val="953395973"/>
                    </a:ext>
                  </a:extLst>
                </a:gridCol>
                <a:gridCol w="2248560">
                  <a:extLst>
                    <a:ext uri="{9D8B030D-6E8A-4147-A177-3AD203B41FA5}">
                      <a16:colId xmlns:a16="http://schemas.microsoft.com/office/drawing/2014/main" val="428939594"/>
                    </a:ext>
                  </a:extLst>
                </a:gridCol>
                <a:gridCol w="2248560">
                  <a:extLst>
                    <a:ext uri="{9D8B030D-6E8A-4147-A177-3AD203B41FA5}">
                      <a16:colId xmlns:a16="http://schemas.microsoft.com/office/drawing/2014/main" val="1991115224"/>
                    </a:ext>
                  </a:extLst>
                </a:gridCol>
              </a:tblGrid>
              <a:tr h="280161">
                <a:tc gridSpan="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Начальная сумма: </a:t>
                      </a: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50 000 рублей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656474"/>
                  </a:ext>
                </a:extLst>
              </a:tr>
              <a:tr h="280161">
                <a:tc gridSpan="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Процентная ставка: </a:t>
                      </a: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20% годовых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25333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Простой процент</a:t>
                      </a:r>
                      <a:endParaRPr lang="ru-RU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Сложный процент</a:t>
                      </a:r>
                      <a:endParaRPr lang="ru-RU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725998"/>
                  </a:ext>
                </a:extLst>
              </a:tr>
              <a:tr h="577752">
                <a:tc>
                  <a:txBody>
                    <a:bodyPr/>
                    <a:lstStyle/>
                    <a:p>
                      <a:pPr algn="ctr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Прибыль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за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Сумма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Прибыль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за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6266516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1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6839361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2 года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72 000р.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9120895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3 года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86 400р.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14 400р.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1137309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4 года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103 680р.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17 280р.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0447086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5 лет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124 416р.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20 736р.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3839785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6 лет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149 299р.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24 883р.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3762971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7 лет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179 159р.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29 860р.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3259046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8 лет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214 991р.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35 832р.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6614115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9 лет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257 989р.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42 998р.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8398641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Через 10 лет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309 587р.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51 598р.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1363487"/>
                  </a:ext>
                </a:extLst>
              </a:tr>
              <a:tr h="28016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Суммарная прибыль:</a:t>
                      </a:r>
                      <a:endParaRPr lang="ru-RU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100 000р.</a:t>
                      </a:r>
                      <a:endParaRPr lang="ru-RU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259 587р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151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54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Расчет сложных процентов. </a:t>
            </a:r>
            <a:br>
              <a:rPr lang="ru-RU" b="1" dirty="0"/>
            </a:br>
            <a:r>
              <a:rPr lang="ru-RU" b="1" dirty="0"/>
              <a:t>Сравнительный вариант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65476190"/>
              </p:ext>
            </p:extLst>
          </p:nvPr>
        </p:nvGraphicFramePr>
        <p:xfrm>
          <a:off x="426000" y="1854000"/>
          <a:ext cx="4995000" cy="454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501925019"/>
              </p:ext>
            </p:extLst>
          </p:nvPr>
        </p:nvGraphicFramePr>
        <p:xfrm>
          <a:off x="6141000" y="1854000"/>
          <a:ext cx="4500000" cy="454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046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000" y="1809000"/>
            <a:ext cx="6390000" cy="435133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Анализируя </a:t>
            </a:r>
            <a:r>
              <a:rPr lang="ru-RU" dirty="0"/>
              <a:t>результаты вложения с использованием </a:t>
            </a:r>
            <a:r>
              <a:rPr lang="ru-RU" b="1" i="1" dirty="0"/>
              <a:t>сложного процента </a:t>
            </a:r>
            <a:r>
              <a:rPr lang="ru-RU" b="1" dirty="0"/>
              <a:t>НА ПОРЯДОК</a:t>
            </a:r>
            <a:r>
              <a:rPr lang="ru-RU" dirty="0"/>
              <a:t> выгоднее, чем с </a:t>
            </a:r>
            <a:r>
              <a:rPr lang="ru-RU" b="1" i="1" dirty="0"/>
              <a:t>простым процентом</a:t>
            </a:r>
            <a:r>
              <a:rPr lang="ru-RU" dirty="0"/>
              <a:t>. Чем больше проценты прибыли, чем дольше срок инвестирования, тем ярче проявляет себя сложный </a:t>
            </a:r>
            <a:r>
              <a:rPr lang="ru-RU" dirty="0" smtClean="0"/>
              <a:t>процент.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000" y="2201966"/>
            <a:ext cx="5369082" cy="3565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171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Инфляция в России</a:t>
            </a:r>
            <a:br>
              <a:rPr lang="ru-RU" dirty="0"/>
            </a:br>
            <a:r>
              <a:rPr lang="ru-RU" dirty="0"/>
              <a:t>2021 год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28940499"/>
              </p:ext>
            </p:extLst>
          </p:nvPr>
        </p:nvGraphicFramePr>
        <p:xfrm>
          <a:off x="1146000" y="1944000"/>
          <a:ext cx="9945000" cy="44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51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Исследование банковских вкладов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1292" y="1944000"/>
            <a:ext cx="10515600" cy="4576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Были рассмотрены предложения следующих банков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Первоначальная </a:t>
            </a:r>
            <a:r>
              <a:rPr lang="ru-RU" dirty="0"/>
              <a:t>сумма - 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100 000 рублей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Срок–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год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Начисление процентов –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ежемесячное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s://placepic.ru/wp-content/uploads/2021/06/sb_x1000_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" t="36747" r="3618" b="33183"/>
          <a:stretch/>
        </p:blipFill>
        <p:spPr bwMode="auto">
          <a:xfrm>
            <a:off x="1011000" y="2579753"/>
            <a:ext cx="3374431" cy="75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1681" t="28971" r="15887" b="35280"/>
          <a:stretch/>
        </p:blipFill>
        <p:spPr>
          <a:xfrm>
            <a:off x="1326000" y="3658881"/>
            <a:ext cx="2926675" cy="861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4034" t="33780" r="11320" b="28823"/>
          <a:stretch/>
        </p:blipFill>
        <p:spPr>
          <a:xfrm>
            <a:off x="4737715" y="2648641"/>
            <a:ext cx="3065522" cy="863920"/>
          </a:xfrm>
          <a:prstGeom prst="rect">
            <a:avLst/>
          </a:prstGeom>
        </p:spPr>
      </p:pic>
      <p:pic>
        <p:nvPicPr>
          <p:cNvPr id="10" name="Picture 2" descr="20168bc5f3fb2c59e240eb55f5eada80.png (1322×939)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408" y="2579753"/>
            <a:ext cx="2918484" cy="207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alfa-logo.png (1869×553)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92" y="3625710"/>
            <a:ext cx="3644021" cy="107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58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Исследование банковских вкладов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6680123"/>
              </p:ext>
            </p:extLst>
          </p:nvPr>
        </p:nvGraphicFramePr>
        <p:xfrm>
          <a:off x="258000" y="2034000"/>
          <a:ext cx="11676000" cy="41892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1000">
                  <a:extLst>
                    <a:ext uri="{9D8B030D-6E8A-4147-A177-3AD203B41FA5}">
                      <a16:colId xmlns:a16="http://schemas.microsoft.com/office/drawing/2014/main" val="3007518609"/>
                    </a:ext>
                  </a:extLst>
                </a:gridCol>
                <a:gridCol w="4500000">
                  <a:extLst>
                    <a:ext uri="{9D8B030D-6E8A-4147-A177-3AD203B41FA5}">
                      <a16:colId xmlns:a16="http://schemas.microsoft.com/office/drawing/2014/main" val="1151620330"/>
                    </a:ext>
                  </a:extLst>
                </a:gridCol>
                <a:gridCol w="2604726">
                  <a:extLst>
                    <a:ext uri="{9D8B030D-6E8A-4147-A177-3AD203B41FA5}">
                      <a16:colId xmlns:a16="http://schemas.microsoft.com/office/drawing/2014/main" val="3977871373"/>
                    </a:ext>
                  </a:extLst>
                </a:gridCol>
                <a:gridCol w="2390274">
                  <a:extLst>
                    <a:ext uri="{9D8B030D-6E8A-4147-A177-3AD203B41FA5}">
                      <a16:colId xmlns:a16="http://schemas.microsoft.com/office/drawing/2014/main" val="3193805395"/>
                    </a:ext>
                  </a:extLst>
                </a:gridCol>
              </a:tblGrid>
              <a:tr h="4247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Банк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Наименование вклада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Сумма прибыли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Процент прибыли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658414133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Сбербанк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Вклад «Сохраняй Онлайн»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10398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3,5%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684633707"/>
                  </a:ext>
                </a:extLst>
              </a:tr>
              <a:tr h="418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Сбербанк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Вклад «Управляй Онлайн»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6 394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6,3%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5548832"/>
                  </a:ext>
                </a:extLst>
              </a:tr>
              <a:tr h="6156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ВТБ 24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Вклад «Надежная основа»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8 182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7511621"/>
                  </a:ext>
                </a:extLst>
              </a:tr>
              <a:tr h="5030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ВТБ 24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Вклад «Накопительный счет копилка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4 787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4,75%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56016"/>
                  </a:ext>
                </a:extLst>
              </a:tr>
              <a:tr h="5030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Тинькофф банк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Вклад «№1»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8 490 руб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8,29%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6513605"/>
                  </a:ext>
                </a:extLst>
              </a:tr>
              <a:tr h="5030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Россельхозбанк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Вклад «Доходный»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12 389 руб</a:t>
                      </a: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11,9%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3655753"/>
                  </a:ext>
                </a:extLst>
              </a:tr>
              <a:tr h="65507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Альфа-Банк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Вклад «Альфа-Вклад»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10 830 руб.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10,47%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5053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75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92638-F08C-4F8D-9B03-9504E505B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Заключение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278CD70-AE68-456F-9A2D-F172E7C1C639}"/>
              </a:ext>
            </a:extLst>
          </p:cNvPr>
          <p:cNvSpPr/>
          <p:nvPr/>
        </p:nvSpPr>
        <p:spPr>
          <a:xfrm>
            <a:off x="1596000" y="2117288"/>
            <a:ext cx="2430000" cy="765000"/>
          </a:xfrm>
          <a:prstGeom prst="rect">
            <a:avLst/>
          </a:prstGeom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F43594E-EA7A-4F97-BCA1-401A9417ED2B}"/>
              </a:ext>
            </a:extLst>
          </p:cNvPr>
          <p:cNvSpPr/>
          <p:nvPr/>
        </p:nvSpPr>
        <p:spPr>
          <a:xfrm>
            <a:off x="3962400" y="2113932"/>
            <a:ext cx="2313600" cy="765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C37128-6F00-4AB4-8AAA-4170C7C3204C}"/>
              </a:ext>
            </a:extLst>
          </p:cNvPr>
          <p:cNvSpPr/>
          <p:nvPr/>
        </p:nvSpPr>
        <p:spPr>
          <a:xfrm>
            <a:off x="6276437" y="2113932"/>
            <a:ext cx="2250000" cy="765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4C5EF18-0FD0-4C82-95A6-75178A9D138F}"/>
              </a:ext>
            </a:extLst>
          </p:cNvPr>
          <p:cNvSpPr/>
          <p:nvPr/>
        </p:nvSpPr>
        <p:spPr>
          <a:xfrm>
            <a:off x="8527800" y="2113932"/>
            <a:ext cx="2250000" cy="765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8F29BA-918B-4A41-8A1A-B69D91D4149D}"/>
              </a:ext>
            </a:extLst>
          </p:cNvPr>
          <p:cNvSpPr/>
          <p:nvPr/>
        </p:nvSpPr>
        <p:spPr>
          <a:xfrm>
            <a:off x="1596000" y="2888999"/>
            <a:ext cx="2430000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903BA20-74DF-4175-8B38-F54B17809472}"/>
              </a:ext>
            </a:extLst>
          </p:cNvPr>
          <p:cNvSpPr/>
          <p:nvPr/>
        </p:nvSpPr>
        <p:spPr>
          <a:xfrm>
            <a:off x="3969061" y="2885643"/>
            <a:ext cx="2306939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9EAE80E-E19B-44C6-9B1E-F051F02E8D54}"/>
              </a:ext>
            </a:extLst>
          </p:cNvPr>
          <p:cNvSpPr/>
          <p:nvPr/>
        </p:nvSpPr>
        <p:spPr>
          <a:xfrm>
            <a:off x="6276437" y="2885643"/>
            <a:ext cx="2250000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F538FAD-068C-49F8-86FE-8FEABB205B19}"/>
              </a:ext>
            </a:extLst>
          </p:cNvPr>
          <p:cNvSpPr/>
          <p:nvPr/>
        </p:nvSpPr>
        <p:spPr>
          <a:xfrm>
            <a:off x="8527800" y="2885643"/>
            <a:ext cx="2250000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FF005F-61F2-49AE-8CB4-AF51E1A9F40C}"/>
              </a:ext>
            </a:extLst>
          </p:cNvPr>
          <p:cNvSpPr/>
          <p:nvPr/>
        </p:nvSpPr>
        <p:spPr>
          <a:xfrm>
            <a:off x="1780257" y="5675644"/>
            <a:ext cx="2250000" cy="183356"/>
          </a:xfrm>
          <a:prstGeom prst="rect">
            <a:avLst/>
          </a:prstGeom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315B23-79CB-4805-92A3-59E8524F1B02}"/>
              </a:ext>
            </a:extLst>
          </p:cNvPr>
          <p:cNvSpPr/>
          <p:nvPr/>
        </p:nvSpPr>
        <p:spPr>
          <a:xfrm>
            <a:off x="4031157" y="5672288"/>
            <a:ext cx="2250000" cy="18335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FB84378-37E0-48C6-AC83-DB980657FB1F}"/>
              </a:ext>
            </a:extLst>
          </p:cNvPr>
          <p:cNvSpPr/>
          <p:nvPr/>
        </p:nvSpPr>
        <p:spPr>
          <a:xfrm>
            <a:off x="6280694" y="5672288"/>
            <a:ext cx="2250000" cy="18335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A68225D-78F4-4494-8A65-BAD9428A6407}"/>
              </a:ext>
            </a:extLst>
          </p:cNvPr>
          <p:cNvSpPr/>
          <p:nvPr/>
        </p:nvSpPr>
        <p:spPr>
          <a:xfrm>
            <a:off x="8532057" y="5672288"/>
            <a:ext cx="2250000" cy="183356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4AA567-976E-4839-8B6F-E597C62500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7126514" y="2915584"/>
            <a:ext cx="540000" cy="54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749CFAA-B388-4CB3-BC51-1F2B35E862E1}"/>
              </a:ext>
            </a:extLst>
          </p:cNvPr>
          <p:cNvSpPr txBox="1"/>
          <p:nvPr/>
        </p:nvSpPr>
        <p:spPr>
          <a:xfrm>
            <a:off x="2583041" y="2123359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32D61C-A194-4BC2-A150-02064C6F20A5}"/>
              </a:ext>
            </a:extLst>
          </p:cNvPr>
          <p:cNvSpPr txBox="1"/>
          <p:nvPr/>
        </p:nvSpPr>
        <p:spPr>
          <a:xfrm>
            <a:off x="4836884" y="2139432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F0990C-D25B-4140-9E41-E49497C4AD81}"/>
              </a:ext>
            </a:extLst>
          </p:cNvPr>
          <p:cNvSpPr txBox="1"/>
          <p:nvPr/>
        </p:nvSpPr>
        <p:spPr>
          <a:xfrm>
            <a:off x="7028026" y="2139432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8F0C4A-3260-4B73-A180-E252635468AC}"/>
              </a:ext>
            </a:extLst>
          </p:cNvPr>
          <p:cNvSpPr txBox="1"/>
          <p:nvPr/>
        </p:nvSpPr>
        <p:spPr>
          <a:xfrm>
            <a:off x="9264301" y="2139432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7BFE96-1958-4AA3-8AD5-2ECDD6036267}"/>
              </a:ext>
            </a:extLst>
          </p:cNvPr>
          <p:cNvSpPr txBox="1"/>
          <p:nvPr/>
        </p:nvSpPr>
        <p:spPr>
          <a:xfrm>
            <a:off x="1770843" y="3650126"/>
            <a:ext cx="21939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Определен самый </a:t>
            </a:r>
            <a:r>
              <a:rPr lang="ru-RU" b="1" dirty="0">
                <a:solidFill>
                  <a:schemeClr val="accent1"/>
                </a:solidFill>
              </a:rPr>
              <a:t>выгодный вклад для физического </a:t>
            </a:r>
            <a:r>
              <a:rPr lang="ru-RU" b="1" dirty="0" smtClean="0">
                <a:solidFill>
                  <a:schemeClr val="accent1"/>
                </a:solidFill>
              </a:rPr>
              <a:t>лица среди рассмотренных предложений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F6228A-F222-4601-A759-6444314D577D}"/>
              </a:ext>
            </a:extLst>
          </p:cNvPr>
          <p:cNvSpPr txBox="1"/>
          <p:nvPr/>
        </p:nvSpPr>
        <p:spPr>
          <a:xfrm>
            <a:off x="4159191" y="3757496"/>
            <a:ext cx="1936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О</a:t>
            </a:r>
            <a:r>
              <a:rPr lang="ru-RU" b="1" dirty="0" smtClean="0">
                <a:solidFill>
                  <a:schemeClr val="accent2"/>
                </a:solidFill>
              </a:rPr>
              <a:t>пределен </a:t>
            </a:r>
            <a:r>
              <a:rPr lang="ru-RU" b="1" dirty="0">
                <a:solidFill>
                  <a:schemeClr val="accent2"/>
                </a:solidFill>
              </a:rPr>
              <a:t>процент инфляции за 2021 год в РФ, который составил 8,39%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8109962-44F7-4376-9FD4-48388D22B2BE}"/>
              </a:ext>
            </a:extLst>
          </p:cNvPr>
          <p:cNvSpPr txBox="1"/>
          <p:nvPr/>
        </p:nvSpPr>
        <p:spPr>
          <a:xfrm>
            <a:off x="6243911" y="3462295"/>
            <a:ext cx="21713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65000"/>
                  </a:schemeClr>
                </a:solidFill>
              </a:rPr>
              <a:t>В 2021 </a:t>
            </a:r>
            <a:r>
              <a:rPr lang="ru-RU" b="1" dirty="0">
                <a:solidFill>
                  <a:schemeClr val="bg1">
                    <a:lumMod val="65000"/>
                  </a:schemeClr>
                </a:solidFill>
              </a:rPr>
              <a:t>году банковский вклад может обеспечить сохранность капитала от роста инфляции и его незначительный рост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67EC2B-49FA-4CDC-9F6F-7E0FA5BE306E}"/>
              </a:ext>
            </a:extLst>
          </p:cNvPr>
          <p:cNvSpPr txBox="1"/>
          <p:nvPr/>
        </p:nvSpPr>
        <p:spPr>
          <a:xfrm>
            <a:off x="8637011" y="3812006"/>
            <a:ext cx="1936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</a:rPr>
              <a:t>Выполнена подборка задач на вклады при подготовке к ЕГЭ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pic>
        <p:nvPicPr>
          <p:cNvPr id="32" name="Picture 2" descr="Rosselhozbank3.jpg (1105×736)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4429" r="23278" b="11321"/>
          <a:stretch/>
        </p:blipFill>
        <p:spPr bwMode="auto">
          <a:xfrm>
            <a:off x="2483864" y="2863184"/>
            <a:ext cx="787846" cy="89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nflation-economy-finance-icon-vector-image-can-also-be-used-currency-suitable-use-web-apps-mobile-apps-print-media-80586006.jpg (800×800)"/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040" y="2923273"/>
            <a:ext cx="773143" cy="77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af893a11866418da91d6a7c2356745af-600x600.jpeg (600×600)"/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4" r="14839"/>
          <a:stretch/>
        </p:blipFill>
        <p:spPr bwMode="auto">
          <a:xfrm>
            <a:off x="9395114" y="3041403"/>
            <a:ext cx="528517" cy="74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67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357967" y="2574000"/>
            <a:ext cx="6706065" cy="2114550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 smtClean="0">
                <a:solidFill>
                  <a:srgbClr val="0070C0"/>
                </a:solidFill>
              </a:rPr>
              <a:t>СПАСИБО          за внимание!</a:t>
            </a:r>
            <a:endParaRPr lang="ru-RU" sz="7200" b="1" dirty="0">
              <a:solidFill>
                <a:srgbClr val="0070C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977B13-7F8E-4D16-8015-64D08E695C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81000" y="5503071"/>
            <a:ext cx="630000" cy="63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E70485-AFA2-4F97-877F-A65DA5A0E2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2181000" y="5499000"/>
            <a:ext cx="630000" cy="63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2FFB5F-CACF-4419-A54C-24CD6D7D272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081000" y="5499000"/>
            <a:ext cx="630000" cy="63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E427D3-A48D-4391-9C38-E79DE480645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/>
        </p:blipFill>
        <p:spPr>
          <a:xfrm>
            <a:off x="3981000" y="5499000"/>
            <a:ext cx="630000" cy="630000"/>
          </a:xfrm>
          <a:prstGeom prst="rect">
            <a:avLst/>
          </a:prstGeom>
        </p:spPr>
      </p:pic>
      <p:pic>
        <p:nvPicPr>
          <p:cNvPr id="15" name="Picture 2" descr="scale_1200 (1200×1200)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465" y="1159062"/>
            <a:ext cx="5149938" cy="514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68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0C06D-112B-41EB-998E-555D17F2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/>
              <a:t>РЕСУРСЫ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EEB6F1-804C-4DAD-A5D2-F49782AD7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Бесплатные шаблоны с сайта </a:t>
            </a:r>
            <a:r>
              <a:rPr lang="en-US" dirty="0">
                <a:hlinkClick r:id="rId2"/>
              </a:rPr>
              <a:t>presentation-creation.ru</a:t>
            </a:r>
            <a:endParaRPr lang="ru-RU" dirty="0"/>
          </a:p>
          <a:p>
            <a:r>
              <a:rPr lang="en-US" dirty="0"/>
              <a:t>Icons made by </a:t>
            </a:r>
            <a:r>
              <a:rPr lang="en-US" dirty="0" err="1">
                <a:hlinkClick r:id="rId3"/>
              </a:rPr>
              <a:t>Freepik</a:t>
            </a:r>
            <a:r>
              <a:rPr lang="en-US" dirty="0"/>
              <a:t> from </a:t>
            </a:r>
            <a:r>
              <a:rPr lang="en-US" dirty="0">
                <a:hlinkClick r:id="rId4"/>
              </a:rPr>
              <a:t>www.flaticon.com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73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716</Words>
  <Application>Microsoft Office PowerPoint</Application>
  <PresentationFormat>Широкоэкранный</PresentationFormat>
  <Paragraphs>187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Тема Office</vt:lpstr>
      <vt:lpstr>Презентация PowerPoint</vt:lpstr>
      <vt:lpstr>Цель</vt:lpstr>
      <vt:lpstr>Задачи:</vt:lpstr>
      <vt:lpstr>Актуальность</vt:lpstr>
      <vt:lpstr>Презентация PowerPoint</vt:lpstr>
      <vt:lpstr>Анкетирование</vt:lpstr>
      <vt:lpstr>Простой процент                Сложный процент</vt:lpstr>
      <vt:lpstr>Расчет сложных процентов.  Сравнительный вариант</vt:lpstr>
      <vt:lpstr>Расчет сложных процентов.  Сравнительный вариант</vt:lpstr>
      <vt:lpstr>Вывод</vt:lpstr>
      <vt:lpstr>Инфляция в России 2021 год </vt:lpstr>
      <vt:lpstr>Исследование банковских вкладов</vt:lpstr>
      <vt:lpstr>Исследование банковских вкладов</vt:lpstr>
      <vt:lpstr>Заключение</vt:lpstr>
      <vt:lpstr>Презентация PowerPoint</vt:lpstr>
      <vt:lpstr>РЕСУРСЫ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Школа 94</cp:lastModifiedBy>
  <cp:revision>33</cp:revision>
  <dcterms:created xsi:type="dcterms:W3CDTF">2020-11-01T12:52:57Z</dcterms:created>
  <dcterms:modified xsi:type="dcterms:W3CDTF">2022-08-30T10:21:02Z</dcterms:modified>
</cp:coreProperties>
</file>